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22"/>
  </p:notesMasterIdLst>
  <p:sldIdLst>
    <p:sldId id="281" r:id="rId2"/>
    <p:sldId id="282" r:id="rId3"/>
    <p:sldId id="278" r:id="rId4"/>
    <p:sldId id="27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6" r:id="rId14"/>
    <p:sldId id="277" r:id="rId15"/>
    <p:sldId id="272" r:id="rId16"/>
    <p:sldId id="273" r:id="rId17"/>
    <p:sldId id="274" r:id="rId18"/>
    <p:sldId id="275" r:id="rId19"/>
    <p:sldId id="280" r:id="rId20"/>
    <p:sldId id="283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098E6-9846-4ACD-A439-E252E5FBFF61}" type="datetimeFigureOut">
              <a:rPr lang="id-ID" smtClean="0"/>
              <a:t>26/05/2023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5560A-808B-49F3-A6A3-897B5B61368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127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Title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1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Subtitle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10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Subtitle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53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6EDF-D287-4CEB-857A-8FE8AAAAFFA3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437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0CFB-2F97-445C-9838-490F326C578B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829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1487E-F29B-4139-A002-61B3B31DED0B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901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C68DB-5168-49AE-AF8E-7976FF51C752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88B2-395D-4A7D-97E5-768A8906892E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511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486B-2D3A-43CC-9C0F-4254395A2C4D}" type="datetime1">
              <a:rPr lang="id-ID" smtClean="0"/>
              <a:t>26/05/2023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901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038A-1036-4C10-85A4-3C26C332FBB1}" type="datetime1">
              <a:rPr lang="id-ID" smtClean="0"/>
              <a:t>26/05/2023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225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B895-E2A9-4B67-B630-AE4FDEADB372}" type="datetime1">
              <a:rPr lang="id-ID" smtClean="0"/>
              <a:t>26/05/2023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71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3C39-5BEC-4561-99F1-8A896EC12334}" type="datetime1">
              <a:rPr lang="id-ID" smtClean="0"/>
              <a:t>26/05/2023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87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8158-123C-483D-B54B-2233B57B869D}" type="datetime1">
              <a:rPr lang="id-ID" smtClean="0"/>
              <a:t>26/05/2023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4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157-B2E9-456E-B83B-7FC2869AB3B3}" type="datetime1">
              <a:rPr lang="id-ID" smtClean="0"/>
              <a:t>26/05/2023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2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08F29-3064-41D1-ACCD-63B817101E6E}" type="datetime1">
              <a:rPr lang="id-ID" smtClean="0"/>
              <a:t>26/05/2023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DFA91-5717-434F-952C-326973FCE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788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.wmf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image" Target="../media/image5.wmf"/><Relationship Id="rId5" Type="http://schemas.openxmlformats.org/officeDocument/2006/relationships/image" Target="../media/image3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 rot="10800000">
            <a:off x="0" y="0"/>
            <a:ext cx="10111143" cy="6858001"/>
          </a:xfrm>
          <a:custGeom>
            <a:avLst/>
            <a:gdLst/>
            <a:ahLst/>
            <a:cxnLst/>
            <a:rect l="l" t="t" r="r" b="b"/>
            <a:pathLst>
              <a:path w="10111143" h="6858001" extrusionOk="0">
                <a:moveTo>
                  <a:pt x="10111143" y="6858001"/>
                </a:moveTo>
                <a:lnTo>
                  <a:pt x="4955307" y="6858001"/>
                </a:lnTo>
                <a:lnTo>
                  <a:pt x="4955307" y="6858000"/>
                </a:lnTo>
                <a:lnTo>
                  <a:pt x="0" y="6858000"/>
                </a:lnTo>
                <a:lnTo>
                  <a:pt x="2093858" y="0"/>
                </a:lnTo>
                <a:lnTo>
                  <a:pt x="4955307" y="0"/>
                </a:lnTo>
                <a:lnTo>
                  <a:pt x="7446087" y="0"/>
                </a:lnTo>
                <a:lnTo>
                  <a:pt x="10111143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368248" y="2599306"/>
            <a:ext cx="79986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TURUNAN NUMERIK</a:t>
            </a:r>
            <a:endParaRPr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413828" y="294381"/>
            <a:ext cx="66379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POLITEKNIK STATISTIKA STIS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323016" y="6118443"/>
            <a:ext cx="201148" cy="499331"/>
          </a:xfrm>
          <a:prstGeom prst="parallelogram">
            <a:avLst>
              <a:gd name="adj" fmla="val 71688"/>
            </a:avLst>
          </a:pr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539699" y="6137275"/>
            <a:ext cx="46213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Pertemuan</a:t>
            </a:r>
            <a:r>
              <a:rPr lang="en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d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ID" sz="24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ID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24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Numerik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456814" y="726660"/>
            <a:ext cx="2780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i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For Better Official Statistics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685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10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23" y="787782"/>
            <a:ext cx="90868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23" y="3054732"/>
            <a:ext cx="91154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11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58" y="1549878"/>
            <a:ext cx="9886808" cy="410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25283" y="668357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Pengembangan Formula Newton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5491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12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35" y="1559854"/>
            <a:ext cx="10420977" cy="38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9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13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8584" t="32617" r="32994" b="38074"/>
          <a:stretch/>
        </p:blipFill>
        <p:spPr bwMode="auto">
          <a:xfrm>
            <a:off x="2122314" y="626191"/>
            <a:ext cx="7841196" cy="3396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28850" t="51999" r="34722" b="32164"/>
          <a:stretch/>
        </p:blipFill>
        <p:spPr bwMode="auto">
          <a:xfrm>
            <a:off x="2122314" y="4022410"/>
            <a:ext cx="7841196" cy="1800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91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14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8717" t="32855" r="30335" b="18928"/>
          <a:stretch/>
        </p:blipFill>
        <p:spPr bwMode="auto">
          <a:xfrm>
            <a:off x="1825636" y="624110"/>
            <a:ext cx="8646832" cy="5371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30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15</a:t>
            </a:fld>
            <a:endParaRPr lang="id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68415" y="582994"/>
            <a:ext cx="8229600" cy="1139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Contoh</a:t>
            </a:r>
            <a:endParaRPr lang="id-ID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01" y="1339468"/>
            <a:ext cx="86677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01" y="3293076"/>
            <a:ext cx="43243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4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16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4225" t="9218" r="19300" b="10893"/>
          <a:stretch/>
        </p:blipFill>
        <p:spPr bwMode="auto">
          <a:xfrm>
            <a:off x="1751162" y="486089"/>
            <a:ext cx="9908725" cy="5880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22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17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81" y="1603061"/>
            <a:ext cx="7907348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81" y="3250885"/>
            <a:ext cx="9055332" cy="176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01129" y="582994"/>
            <a:ext cx="8229600" cy="1139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mtClean="0"/>
              <a:t>Alternatif</a:t>
            </a:r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35207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18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2867" t="8982" r="20895" b="32164"/>
          <a:stretch/>
        </p:blipFill>
        <p:spPr bwMode="auto">
          <a:xfrm>
            <a:off x="1775675" y="787781"/>
            <a:ext cx="9421411" cy="525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68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19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8717" t="29309" r="41502" b="30747"/>
          <a:stretch/>
        </p:blipFill>
        <p:spPr bwMode="auto">
          <a:xfrm>
            <a:off x="1808696" y="624110"/>
            <a:ext cx="5992887" cy="4084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l="30712" t="60981" r="29270" b="24364"/>
          <a:stretch/>
        </p:blipFill>
        <p:spPr bwMode="auto">
          <a:xfrm>
            <a:off x="1808695" y="4669324"/>
            <a:ext cx="8726359" cy="17412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22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10800000">
            <a:off x="2665056" y="0"/>
            <a:ext cx="7446087" cy="6858000"/>
          </a:xfrm>
          <a:custGeom>
            <a:avLst/>
            <a:gdLst/>
            <a:ahLst/>
            <a:cxnLst/>
            <a:rect l="l" t="t" r="r" b="b"/>
            <a:pathLst>
              <a:path w="7446087" h="6858000" extrusionOk="0">
                <a:moveTo>
                  <a:pt x="5352229" y="6858000"/>
                </a:moveTo>
                <a:lnTo>
                  <a:pt x="0" y="6858000"/>
                </a:lnTo>
                <a:lnTo>
                  <a:pt x="2093858" y="0"/>
                </a:lnTo>
                <a:lnTo>
                  <a:pt x="7446087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3796759" y="2532886"/>
            <a:ext cx="458057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sz="36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Aproksimasi</a:t>
            </a:r>
            <a:r>
              <a:rPr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36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Turunan</a:t>
            </a:r>
            <a:r>
              <a:rPr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36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Kedua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9277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4" descr="A picture containing outdoor, city, town,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46" y="0"/>
            <a:ext cx="91436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8318140" y="0"/>
            <a:ext cx="5700658" cy="6858000"/>
          </a:xfrm>
          <a:custGeom>
            <a:avLst/>
            <a:gdLst/>
            <a:ahLst/>
            <a:cxnLst/>
            <a:rect l="l" t="t" r="r" b="b"/>
            <a:pathLst>
              <a:path w="5700658" h="6858000" extrusionOk="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10800000">
            <a:off x="2665056" y="0"/>
            <a:ext cx="7446087" cy="6858000"/>
          </a:xfrm>
          <a:custGeom>
            <a:avLst/>
            <a:gdLst/>
            <a:ahLst/>
            <a:cxnLst/>
            <a:rect l="l" t="t" r="r" b="b"/>
            <a:pathLst>
              <a:path w="7446087" h="6858000" extrusionOk="0">
                <a:moveTo>
                  <a:pt x="5352229" y="6858000"/>
                </a:moveTo>
                <a:lnTo>
                  <a:pt x="0" y="6858000"/>
                </a:lnTo>
                <a:lnTo>
                  <a:pt x="2093858" y="0"/>
                </a:lnTo>
                <a:lnTo>
                  <a:pt x="7446087" y="0"/>
                </a:lnTo>
                <a:close/>
              </a:path>
            </a:pathLst>
          </a:custGeom>
          <a:solidFill>
            <a:srgbClr val="1B44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232626" y="2843095"/>
            <a:ext cx="45805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sz="3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914" y="11792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0" y="2599306"/>
            <a:ext cx="345238" cy="1133868"/>
          </a:xfrm>
          <a:custGeom>
            <a:avLst/>
            <a:gdLst/>
            <a:ahLst/>
            <a:cxnLst/>
            <a:rect l="l" t="t" r="r" b="b"/>
            <a:pathLst>
              <a:path w="345238" h="1133868" extrusionOk="0">
                <a:moveTo>
                  <a:pt x="0" y="0"/>
                </a:moveTo>
                <a:lnTo>
                  <a:pt x="345238" y="0"/>
                </a:lnTo>
                <a:lnTo>
                  <a:pt x="0" y="1133868"/>
                </a:lnTo>
                <a:close/>
              </a:path>
            </a:pathLst>
          </a:custGeom>
          <a:solidFill>
            <a:srgbClr val="B4E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8184440" y="2075824"/>
            <a:ext cx="1407842" cy="3314700"/>
          </a:xfrm>
          <a:prstGeom prst="parallelogram">
            <a:avLst>
              <a:gd name="adj" fmla="val 71688"/>
            </a:avLst>
          </a:prstGeom>
          <a:solidFill>
            <a:srgbClr val="EA9E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43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4168" y="512462"/>
            <a:ext cx="8911687" cy="6404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 </a:t>
            </a:r>
            <a:r>
              <a:rPr lang="en-US" dirty="0" err="1" smtClean="0"/>
              <a:t>Aproksimasi</a:t>
            </a:r>
            <a:r>
              <a:rPr lang="en-US" dirty="0" smtClean="0"/>
              <a:t> </a:t>
            </a:r>
            <a:r>
              <a:rPr lang="en-US" dirty="0" err="1" smtClean="0"/>
              <a:t>Derivatif</a:t>
            </a: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3</a:t>
            </a:fld>
            <a:endParaRPr lang="id-ID"/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1493196" y="1352741"/>
            <a:ext cx="5257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Sederhananya</a:t>
            </a:r>
            <a:r>
              <a:rPr lang="en-US" dirty="0"/>
              <a:t>, </a:t>
            </a:r>
            <a:r>
              <a:rPr lang="en-US" dirty="0" err="1"/>
              <a:t>aproksimasi</a:t>
            </a:r>
            <a:r>
              <a:rPr lang="en-US" dirty="0"/>
              <a:t> </a:t>
            </a:r>
            <a:r>
              <a:rPr lang="en-US" dirty="0" err="1"/>
              <a:t>derivatif</a:t>
            </a:r>
            <a:r>
              <a:rPr lang="en-US" dirty="0"/>
              <a:t> f’(x</a:t>
            </a:r>
            <a:r>
              <a:rPr lang="en-US" baseline="-25000" dirty="0"/>
              <a:t>0</a:t>
            </a:r>
            <a:r>
              <a:rPr lang="en-US" dirty="0"/>
              <a:t>) </a:t>
            </a:r>
            <a:r>
              <a:rPr lang="en-US" dirty="0" err="1" smtClean="0"/>
              <a:t>adalah</a:t>
            </a:r>
            <a:endParaRPr lang="en-US" dirty="0"/>
          </a:p>
        </p:txBody>
      </p:sp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668" y="1233886"/>
            <a:ext cx="2057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8189068" y="1352741"/>
            <a:ext cx="3241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h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493196" y="1808146"/>
            <a:ext cx="100114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aproksimasinya</a:t>
            </a:r>
            <a:r>
              <a:rPr lang="en-US" dirty="0"/>
              <a:t>, </a:t>
            </a:r>
            <a:r>
              <a:rPr lang="en-US" dirty="0" err="1"/>
              <a:t>diperhatikan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x</a:t>
            </a:r>
            <a:r>
              <a:rPr lang="en-US" baseline="-25000" dirty="0" smtClean="0"/>
              <a:t>0</a:t>
            </a:r>
            <a:r>
              <a:rPr lang="en-US" dirty="0" smtClean="0"/>
              <a:t>+h, </a:t>
            </a:r>
            <a:r>
              <a:rPr lang="en-US" dirty="0" err="1" smtClean="0"/>
              <a:t>dibentuk</a:t>
            </a:r>
            <a:r>
              <a:rPr lang="en-US" dirty="0" smtClean="0"/>
              <a:t> </a:t>
            </a:r>
            <a:r>
              <a:rPr lang="en-US" dirty="0" err="1"/>
              <a:t>polinomial</a:t>
            </a:r>
            <a:r>
              <a:rPr lang="en-US" dirty="0"/>
              <a:t> </a:t>
            </a:r>
            <a:r>
              <a:rPr lang="en-US" dirty="0" err="1"/>
              <a:t>interpolasi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yang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 smtClean="0"/>
              <a:t>diperoleh</a:t>
            </a:r>
            <a:r>
              <a:rPr lang="en-US" dirty="0"/>
              <a:t>: </a:t>
            </a:r>
          </a:p>
          <a:p>
            <a:pPr eaLnBrk="1" hangingPunct="1"/>
            <a:endParaRPr lang="en-US" dirty="0"/>
          </a:p>
        </p:txBody>
      </p:sp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789137"/>
              </p:ext>
            </p:extLst>
          </p:nvPr>
        </p:nvGraphicFramePr>
        <p:xfrm>
          <a:off x="2923161" y="2449436"/>
          <a:ext cx="37338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4" imgW="2159000" imgH="228600" progId="Equation.3">
                  <p:embed/>
                </p:oleObj>
              </mc:Choice>
              <mc:Fallback>
                <p:oleObj name="Equation" r:id="rId4" imgW="215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161" y="2449436"/>
                        <a:ext cx="373380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1493196" y="2875265"/>
            <a:ext cx="3657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dimana</a:t>
            </a:r>
            <a:r>
              <a:rPr lang="en-US" dirty="0"/>
              <a:t> R =                                     . </a:t>
            </a:r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876" y="2875265"/>
            <a:ext cx="222408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493196" y="3442381"/>
            <a:ext cx="518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derivatifnya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2264" y="3051616"/>
            <a:ext cx="5867400" cy="1713233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493196" y="4702509"/>
            <a:ext cx="85652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Untuk</a:t>
            </a:r>
            <a:r>
              <a:rPr lang="en-US" dirty="0"/>
              <a:t> x = x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:                                                       . </a:t>
            </a:r>
            <a:r>
              <a:rPr lang="en-US" dirty="0" err="1" smtClean="0"/>
              <a:t>Akhirnya</a:t>
            </a:r>
            <a:r>
              <a:rPr lang="en-US" dirty="0" smtClean="0"/>
              <a:t>, </a:t>
            </a:r>
            <a:r>
              <a:rPr lang="en-US" dirty="0" err="1" smtClean="0"/>
              <a:t>diambil</a:t>
            </a:r>
            <a:r>
              <a:rPr lang="en-US" dirty="0"/>
              <a:t>: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18848"/>
              </p:ext>
            </p:extLst>
          </p:nvPr>
        </p:nvGraphicFramePr>
        <p:xfrm>
          <a:off x="4190054" y="4617892"/>
          <a:ext cx="34417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8" imgW="2197100" imgH="393700" progId="Equation.3">
                  <p:embed/>
                </p:oleObj>
              </mc:Choice>
              <mc:Fallback>
                <p:oleObj name="Equation" r:id="rId8" imgW="2197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054" y="4617892"/>
                        <a:ext cx="34417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498220"/>
              </p:ext>
            </p:extLst>
          </p:nvPr>
        </p:nvGraphicFramePr>
        <p:xfrm>
          <a:off x="1549179" y="5155647"/>
          <a:ext cx="274796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10" imgW="1651000" imgH="393700" progId="Equation.3">
                  <p:embed/>
                </p:oleObj>
              </mc:Choice>
              <mc:Fallback>
                <p:oleObj name="Equation" r:id="rId10" imgW="1651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179" y="5155647"/>
                        <a:ext cx="2747963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4297142" y="5338437"/>
            <a:ext cx="6505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(error</a:t>
            </a:r>
            <a:r>
              <a:rPr lang="en-US" dirty="0" smtClean="0"/>
              <a:t>):                           (</a:t>
            </a:r>
            <a:r>
              <a:rPr lang="en-US" dirty="0" err="1" smtClean="0"/>
              <a:t>Hampiran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</a:t>
            </a:r>
            <a:r>
              <a:rPr lang="en-US" dirty="0" err="1" smtClean="0"/>
              <a:t>Maju</a:t>
            </a:r>
            <a:r>
              <a:rPr lang="en-US" dirty="0" smtClean="0"/>
              <a:t>) 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67107"/>
              </p:ext>
            </p:extLst>
          </p:nvPr>
        </p:nvGraphicFramePr>
        <p:xfrm>
          <a:off x="6750996" y="5195867"/>
          <a:ext cx="15430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12" imgW="926698" imgH="393529" progId="Equation.3">
                  <p:embed/>
                </p:oleObj>
              </mc:Choice>
              <mc:Fallback>
                <p:oleObj name="Equation" r:id="rId12" imgW="92669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996" y="5195867"/>
                        <a:ext cx="154305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470481"/>
              </p:ext>
            </p:extLst>
          </p:nvPr>
        </p:nvGraphicFramePr>
        <p:xfrm>
          <a:off x="1468438" y="5791200"/>
          <a:ext cx="285273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14" imgW="1714320" imgH="393480" progId="Equation.3">
                  <p:embed/>
                </p:oleObj>
              </mc:Choice>
              <mc:Fallback>
                <p:oleObj name="Equation" r:id="rId14" imgW="1714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5791200"/>
                        <a:ext cx="2852737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4267200" y="5943600"/>
            <a:ext cx="68034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(error</a:t>
            </a:r>
            <a:r>
              <a:rPr lang="en-US" dirty="0" smtClean="0"/>
              <a:t>):                            (</a:t>
            </a:r>
            <a:r>
              <a:rPr lang="en-US" dirty="0" err="1" smtClean="0"/>
              <a:t>Hampiran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</a:t>
            </a:r>
            <a:r>
              <a:rPr lang="en-US" dirty="0" err="1" smtClean="0"/>
              <a:t>Mundur</a:t>
            </a:r>
            <a:r>
              <a:rPr lang="en-US" dirty="0" smtClean="0"/>
              <a:t>) </a:t>
            </a:r>
            <a:endParaRPr lang="en-US" dirty="0"/>
          </a:p>
        </p:txBody>
      </p:sp>
      <p:graphicFrame>
        <p:nvGraphicFramePr>
          <p:cNvPr id="21" name="Object 25"/>
          <p:cNvGraphicFramePr>
            <a:graphicFrameLocks noChangeAspect="1"/>
          </p:cNvGraphicFramePr>
          <p:nvPr/>
        </p:nvGraphicFramePr>
        <p:xfrm>
          <a:off x="6816725" y="5783263"/>
          <a:ext cx="13525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16" imgW="812447" imgH="393529" progId="Equation.3">
                  <p:embed/>
                </p:oleObj>
              </mc:Choice>
              <mc:Fallback>
                <p:oleObj name="Equation" r:id="rId16" imgW="81244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5783263"/>
                        <a:ext cx="135255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1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531" y="614382"/>
            <a:ext cx="4031610" cy="63075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Hampiran</a:t>
            </a:r>
            <a:r>
              <a:rPr lang="en-US" sz="2800" dirty="0" smtClean="0"/>
              <a:t> </a:t>
            </a:r>
            <a:r>
              <a:rPr lang="en-US" sz="2800" dirty="0" err="1" smtClean="0"/>
              <a:t>Selisih</a:t>
            </a:r>
            <a:r>
              <a:rPr lang="en-US" sz="2800" dirty="0" smtClean="0"/>
              <a:t> </a:t>
            </a:r>
            <a:r>
              <a:rPr lang="en-US" sz="2800" dirty="0" err="1" smtClean="0"/>
              <a:t>Pusat</a:t>
            </a:r>
            <a:endParaRPr lang="id-ID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4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018" t="16072" r="17173" b="12784"/>
          <a:stretch/>
        </p:blipFill>
        <p:spPr bwMode="auto">
          <a:xfrm>
            <a:off x="1668798" y="1245139"/>
            <a:ext cx="9488828" cy="5136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56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5</a:t>
            </a:fld>
            <a:endParaRPr lang="id-ID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37426" y="551768"/>
            <a:ext cx="8229600" cy="712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smtClean="0"/>
              <a:t>APROKSIMASI DERIVATIF KEDUA</a:t>
            </a:r>
            <a:endParaRPr lang="en-US" sz="3800" dirty="0" smtClean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8214" t="16782" r="16508" b="17037"/>
          <a:stretch/>
        </p:blipFill>
        <p:spPr bwMode="auto">
          <a:xfrm>
            <a:off x="1939290" y="1336897"/>
            <a:ext cx="9326808" cy="5011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92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6</a:t>
            </a:fld>
            <a:endParaRPr lang="id-ID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8879" t="14182" r="15976" b="19637"/>
          <a:stretch/>
        </p:blipFill>
        <p:spPr bwMode="auto">
          <a:xfrm>
            <a:off x="1977605" y="787782"/>
            <a:ext cx="9219481" cy="523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1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7</a:t>
            </a:fld>
            <a:endParaRPr lang="id-ID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3029" t="10400" r="14114" b="24128"/>
          <a:stretch/>
        </p:blipFill>
        <p:spPr bwMode="auto">
          <a:xfrm>
            <a:off x="1777041" y="787782"/>
            <a:ext cx="9816860" cy="5123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69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8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06" y="500062"/>
            <a:ext cx="9514604" cy="367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06" y="4175185"/>
            <a:ext cx="9514604" cy="165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7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FA91-5717-434F-952C-326973FCE1DC}" type="slidenum">
              <a:rPr lang="id-ID" smtClean="0"/>
              <a:t>9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62" y="691551"/>
            <a:ext cx="91059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62" y="5234976"/>
            <a:ext cx="90297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62" y="5635026"/>
            <a:ext cx="11620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3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13726</TotalTime>
  <Words>171</Words>
  <Application>Microsoft Office PowerPoint</Application>
  <PresentationFormat>Widescreen</PresentationFormat>
  <Paragraphs>75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Trebuchet MS</vt:lpstr>
      <vt:lpstr>Office Theme</vt:lpstr>
      <vt:lpstr>Equation</vt:lpstr>
      <vt:lpstr>PowerPoint Presentation</vt:lpstr>
      <vt:lpstr>PowerPoint Presentation</vt:lpstr>
      <vt:lpstr>Review Aproksimasi Derivatif </vt:lpstr>
      <vt:lpstr>Hampiran Selisih Pusat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account</dc:creator>
  <cp:lastModifiedBy>STIS</cp:lastModifiedBy>
  <cp:revision>138</cp:revision>
  <dcterms:created xsi:type="dcterms:W3CDTF">2022-03-28T10:13:52Z</dcterms:created>
  <dcterms:modified xsi:type="dcterms:W3CDTF">2023-05-26T02:11:25Z</dcterms:modified>
</cp:coreProperties>
</file>